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1" r:id="rId5"/>
  </p:sldMasterIdLst>
  <p:notesMasterIdLst>
    <p:notesMasterId r:id="rId15"/>
  </p:notesMasterIdLst>
  <p:handoutMasterIdLst>
    <p:handoutMasterId r:id="rId16"/>
  </p:handoutMasterIdLst>
  <p:sldIdLst>
    <p:sldId id="330" r:id="rId6"/>
    <p:sldId id="343" r:id="rId7"/>
    <p:sldId id="344" r:id="rId8"/>
    <p:sldId id="345" r:id="rId9"/>
    <p:sldId id="349" r:id="rId10"/>
    <p:sldId id="352" r:id="rId11"/>
    <p:sldId id="353" r:id="rId12"/>
    <p:sldId id="350" r:id="rId13"/>
    <p:sldId id="333" r:id="rId14"/>
  </p:sldIdLst>
  <p:sldSz cx="12192000" cy="6858000"/>
  <p:notesSz cx="7026275" cy="93122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33" userDrawn="1">
          <p15:clr>
            <a:srgbClr val="A4A3A4"/>
          </p15:clr>
        </p15:guide>
        <p15:guide id="2" pos="2213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my L Ziegler" initials="ALZ" lastIdx="17" clrIdx="0"/>
  <p:cmAuthor id="1" name="Fisk, Tim" initials="TF" lastIdx="6" clrIdx="1"/>
  <p:cmAuthor id="2" name="Cordivano, Vincent R." initials="CVR" lastIdx="44" clrIdx="2">
    <p:extLst/>
  </p:cmAuthor>
  <p:cmAuthor id="3" name="Moharir, Gananath D." initials="MGD" lastIdx="18" clrIdx="3">
    <p:extLst/>
  </p:cmAuthor>
  <p:cmAuthor id="4" name="Mickle, Lee" initials="ML" lastIdx="1" clrIdx="4">
    <p:extLst/>
  </p:cmAuthor>
  <p:cmAuthor id="5" name="Line, Colleen M." initials="LCM" lastIdx="2" clrIdx="5">
    <p:extLst/>
  </p:cmAuthor>
  <p:cmAuthor id="6" name="Molla, Gina M" initials="MGM" lastIdx="1" clrIdx="6">
    <p:extLst/>
  </p:cmAuthor>
  <p:cmAuthor id="7" name="Patel, Sejal" initials="PS" lastIdx="1" clrIdx="7">
    <p:extLst/>
  </p:cmAuthor>
  <p:cmAuthor id="8" name="Hill, Dave" initials="HD" lastIdx="1" clrIdx="8">
    <p:extLst/>
  </p:cmAuthor>
  <p:cmAuthor id="9" name="Hill, Dave" initials="HD [2]" lastIdx="1" clrIdx="9">
    <p:extLst/>
  </p:cmAuthor>
  <p:cmAuthor id="10" name="Hill, Dave" initials="HD [3]" lastIdx="1" clrIdx="10">
    <p:extLst/>
  </p:cmAuthor>
  <p:cmAuthor id="11" name="Hill, Dave" initials="HD [4]" lastIdx="1" clrIdx="11">
    <p:extLst/>
  </p:cmAuthor>
  <p:cmAuthor id="12" name="Hill, Dave" initials="HD [5]" lastIdx="1" clrIdx="12">
    <p:extLst/>
  </p:cmAuthor>
  <p:cmAuthor id="13" name="Hill, Dave" initials="HD [6]" lastIdx="1" clrIdx="13">
    <p:extLst/>
  </p:cmAuthor>
  <p:cmAuthor id="14" name="Hill, Dave" initials="HD [7]" lastIdx="1" clrIdx="14">
    <p:extLst/>
  </p:cmAuthor>
  <p:cmAuthor id="15" name="Hill, Dave" initials="HD [8]" lastIdx="1" clrIdx="15">
    <p:extLst/>
  </p:cmAuthor>
  <p:cmAuthor id="16" name="Hill, Dave" initials="HD [9]" lastIdx="1" clrIdx="16">
    <p:extLst/>
  </p:cmAuthor>
  <p:cmAuthor id="17" name="Hill, Dave" initials="HD [10]" lastIdx="1" clrIdx="17">
    <p:extLst/>
  </p:cmAuthor>
  <p:cmAuthor id="18" name="Hill, Dave" initials="HD [11]" lastIdx="1" clrIdx="18">
    <p:extLst/>
  </p:cmAuthor>
  <p:cmAuthor id="19" name="Hill, Dave" initials="HD [12]" lastIdx="0" clrIdx="19">
    <p:extLst/>
  </p:cmAuthor>
  <p:cmAuthor id="20" name="Hill, Dave" initials="HD [13]" lastIdx="0" clrIdx="20">
    <p:extLst/>
  </p:cmAuthor>
  <p:cmAuthor id="21" name="Hill, Dave" initials="HD [14]" lastIdx="1" clrIdx="21">
    <p:extLst/>
  </p:cmAuthor>
  <p:cmAuthor id="22" name="Hill, Dave" initials="HD [15]" lastIdx="1" clrIdx="22">
    <p:extLst/>
  </p:cmAuthor>
  <p:cmAuthor id="23" name="Hill, Dave" initials="HD [16]" lastIdx="1" clrIdx="2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C900"/>
    <a:srgbClr val="898989"/>
    <a:srgbClr val="005F9E"/>
    <a:srgbClr val="C1CD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185" autoAdjust="0"/>
    <p:restoredTop sz="87253" autoAdjust="0"/>
  </p:normalViewPr>
  <p:slideViewPr>
    <p:cSldViewPr>
      <p:cViewPr varScale="1">
        <p:scale>
          <a:sx n="124" d="100"/>
          <a:sy n="124" d="100"/>
        </p:scale>
        <p:origin x="200" y="1736"/>
      </p:cViewPr>
      <p:guideLst>
        <p:guide orient="horz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60" d="100"/>
        <a:sy n="160" d="100"/>
      </p:scale>
      <p:origin x="0" y="-1392"/>
    </p:cViewPr>
  </p:sorterViewPr>
  <p:notesViewPr>
    <p:cSldViewPr showGuides="1">
      <p:cViewPr varScale="1">
        <p:scale>
          <a:sx n="76" d="100"/>
          <a:sy n="76" d="100"/>
        </p:scale>
        <p:origin x="2885" y="67"/>
      </p:cViewPr>
      <p:guideLst>
        <p:guide orient="horz" pos="2933"/>
        <p:guide pos="2213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commentAuthors" Target="commentAuthors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3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9933" y="3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/>
          <a:lstStyle>
            <a:lvl1pPr algn="r">
              <a:defRPr sz="1200"/>
            </a:lvl1pPr>
          </a:lstStyle>
          <a:p>
            <a:fld id="{45DC58A4-1F39-4E10-B40C-ECB2E4998083}" type="datetimeFigureOut">
              <a:rPr lang="en-US" smtClean="0"/>
              <a:t>8/11/17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8845048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9933" y="8845048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 anchor="b"/>
          <a:lstStyle>
            <a:lvl1pPr algn="r">
              <a:defRPr sz="1200"/>
            </a:lvl1pPr>
          </a:lstStyle>
          <a:p>
            <a:fld id="{A5BFFE62-8B6F-4B6C-87A1-15BE8E6B70A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5614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3.png>
</file>

<file path=ppt/media/image5.jp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3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9933" y="3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/>
          <a:lstStyle>
            <a:lvl1pPr algn="r">
              <a:defRPr sz="1200"/>
            </a:lvl1pPr>
          </a:lstStyle>
          <a:p>
            <a:fld id="{24BF3212-CA4A-4372-B18F-FDBCACCE5573}" type="datetimeFigureOut">
              <a:rPr lang="en-US" smtClean="0"/>
              <a:t>8/11/17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696913"/>
            <a:ext cx="6207125" cy="34925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79" tIns="46689" rIns="93379" bIns="466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628" y="4423334"/>
            <a:ext cx="5621020" cy="4190524"/>
          </a:xfrm>
          <a:prstGeom prst="rect">
            <a:avLst/>
          </a:prstGeom>
        </p:spPr>
        <p:txBody>
          <a:bodyPr vert="horz" lIns="93379" tIns="46689" rIns="93379" bIns="466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8845048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9933" y="8845048"/>
            <a:ext cx="3044720" cy="465614"/>
          </a:xfrm>
          <a:prstGeom prst="rect">
            <a:avLst/>
          </a:prstGeom>
        </p:spPr>
        <p:txBody>
          <a:bodyPr vert="horz" lIns="93379" tIns="46689" rIns="93379" bIns="46689" rtlCol="0" anchor="b"/>
          <a:lstStyle>
            <a:lvl1pPr algn="r">
              <a:defRPr sz="1200"/>
            </a:lvl1pPr>
          </a:lstStyle>
          <a:p>
            <a:fld id="{6FCCDFB8-CE1E-4CEA-A9A7-0392F69410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868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Relationship Id="rId3" Type="http://schemas.openxmlformats.org/officeDocument/2006/relationships/image" Target="../media/image5.jp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524001"/>
            <a:ext cx="94488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76400" y="6094560"/>
            <a:ext cx="1524000" cy="5537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800" y="6033850"/>
            <a:ext cx="1295400" cy="468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955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 userDrawn="1"/>
        </p:nvCxnSpPr>
        <p:spPr bwMode="auto">
          <a:xfrm>
            <a:off x="1117600" y="3276600"/>
            <a:ext cx="10373360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Rectangle 17"/>
          <p:cNvSpPr/>
          <p:nvPr userDrawn="1"/>
        </p:nvSpPr>
        <p:spPr bwMode="auto">
          <a:xfrm>
            <a:off x="0" y="3352800"/>
            <a:ext cx="543099" cy="35052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  <p:sp>
        <p:nvSpPr>
          <p:cNvPr id="13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098200" y="3463137"/>
            <a:ext cx="6136217" cy="389922"/>
          </a:xfrm>
        </p:spPr>
        <p:txBody>
          <a:bodyPr/>
          <a:lstStyle>
            <a:lvl1pPr marL="0" indent="0">
              <a:buFont typeface="Wingdings" pitchFamily="2" charset="2"/>
              <a:buNone/>
              <a:defRPr b="1" spc="300" baseline="0">
                <a:solidFill>
                  <a:schemeClr val="tx2"/>
                </a:solidFill>
                <a:latin typeface="Helvetica LT Std" pitchFamily="34" charset="0"/>
                <a:cs typeface="Calibri" pitchFamily="34" charset="0"/>
              </a:defRPr>
            </a:lvl1pPr>
          </a:lstStyle>
          <a:p>
            <a:r>
              <a:rPr lang="en-US" altLang="en-US"/>
              <a:t>Subtitle</a:t>
            </a:r>
            <a:endParaRPr lang="en-US" altLang="en-US" dirty="0"/>
          </a:p>
        </p:txBody>
      </p:sp>
      <p:sp>
        <p:nvSpPr>
          <p:cNvPr id="21" name="Rectangle 9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1016000" y="1041287"/>
            <a:ext cx="9662160" cy="1981200"/>
          </a:xfrm>
        </p:spPr>
        <p:txBody>
          <a:bodyPr anchor="b" anchorCtr="0">
            <a:noAutofit/>
          </a:bodyPr>
          <a:lstStyle>
            <a:lvl1pPr algn="l">
              <a:lnSpc>
                <a:spcPts val="4400"/>
              </a:lnSpc>
              <a:defRPr sz="4000" b="1">
                <a:solidFill>
                  <a:schemeClr val="tx2"/>
                </a:solidFill>
                <a:latin typeface="Helvetica LT Std" pitchFamily="34" charset="0"/>
                <a:cs typeface="Times New Roman" pitchFamily="18" charset="0"/>
              </a:defRPr>
            </a:lvl1pPr>
          </a:lstStyle>
          <a:p>
            <a:r>
              <a:rPr lang="en-US"/>
              <a:t>Section Title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6908800" y="6504802"/>
            <a:ext cx="4978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000" b="1" i="0" u="none" strike="noStrike" kern="1200" baseline="0" dirty="0">
                <a:solidFill>
                  <a:schemeClr val="tx2"/>
                </a:solidFill>
                <a:latin typeface="Arial"/>
                <a:ea typeface="+mn-ea"/>
                <a:cs typeface="Arial"/>
              </a:rPr>
              <a:t>CMS Alliance to Modernize Healthcare</a:t>
            </a:r>
            <a:endParaRPr lang="en-US" sz="1000" b="1" i="0" dirty="0">
              <a:solidFill>
                <a:schemeClr val="tx2"/>
              </a:solidFill>
              <a:latin typeface="Arial"/>
              <a:ea typeface="Verdana" pitchFamily="34" charset="0"/>
              <a:cs typeface="Arial"/>
            </a:endParaRPr>
          </a:p>
        </p:txBody>
      </p:sp>
      <p:pic>
        <p:nvPicPr>
          <p:cNvPr id="15" name="Picture 14" descr="ppt_cover_art1_sm.ai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5638800"/>
            <a:ext cx="5689600" cy="881888"/>
          </a:xfrm>
          <a:prstGeom prst="rect">
            <a:avLst/>
          </a:prstGeom>
        </p:spPr>
      </p:pic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8440" y="93030"/>
            <a:ext cx="661021" cy="1809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lang="en-US" smtClean="0"/>
            </a:lvl1pPr>
          </a:lstStyle>
          <a:p>
            <a:fld id="{295008BC-DA31-4D19-837B-EFA4386B05F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11785600" y="90459"/>
            <a:ext cx="0" cy="1524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11277600" y="90459"/>
            <a:ext cx="0" cy="1524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 userDrawn="1"/>
        </p:nvSpPr>
        <p:spPr bwMode="auto">
          <a:xfrm>
            <a:off x="0" y="0"/>
            <a:ext cx="543099" cy="3124200"/>
          </a:xfrm>
          <a:prstGeom prst="rect">
            <a:avLst/>
          </a:prstGeom>
          <a:solidFill>
            <a:srgbClr val="C1CD23"/>
          </a:solidFill>
          <a:ln w="12700" cap="flat" cmpd="sng" algn="ctr">
            <a:solidFill>
              <a:srgbClr val="C1CD2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634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/>
          <a:lstStyle>
            <a:lvl1pPr marL="342900" indent="-230188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4000" y="6492876"/>
            <a:ext cx="2438400" cy="365125"/>
          </a:xfrm>
        </p:spPr>
        <p:txBody>
          <a:bodyPr/>
          <a:lstStyle>
            <a:lvl1pPr>
              <a:defRPr sz="1000">
                <a:latin typeface="Trebuchet MS" panose="020B0603020202020204" pitchFamily="34" charset="0"/>
              </a:defRPr>
            </a:lvl1pPr>
          </a:lstStyle>
          <a:p>
            <a:fld id="{295008BC-DA31-4D19-837B-EFA4386B05F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764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39999" y="2971801"/>
            <a:ext cx="8786285" cy="2797175"/>
          </a:xfrm>
        </p:spPr>
        <p:txBody>
          <a:bodyPr anchor="t"/>
          <a:lstStyle>
            <a:lvl1pPr algn="l">
              <a:defRPr sz="40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539999" y="1676402"/>
            <a:ext cx="8786284" cy="129539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136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933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982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12193" y="1600201"/>
            <a:ext cx="4702177" cy="45259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6766816" y="1600200"/>
            <a:ext cx="4702177" cy="45259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55365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304800" cy="6858000"/>
          </a:xfrm>
          <a:prstGeom prst="rect">
            <a:avLst/>
          </a:prstGeom>
          <a:solidFill>
            <a:srgbClr val="BED1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508000" y="428769"/>
            <a:ext cx="11324856" cy="662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4978618" y="6567715"/>
            <a:ext cx="30239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Internal</a:t>
            </a:r>
            <a:r>
              <a:rPr lang="en-US" sz="800" baseline="0" dirty="0"/>
              <a:t> Distribution—Not for Public Release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991044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044156" y="2568939"/>
            <a:ext cx="6136217" cy="389922"/>
          </a:xfrm>
        </p:spPr>
        <p:txBody>
          <a:bodyPr/>
          <a:lstStyle>
            <a:lvl1pPr marL="0" indent="0">
              <a:buFont typeface="Wingdings" pitchFamily="2" charset="2"/>
              <a:buNone/>
              <a:defRPr b="1" spc="300" baseline="0">
                <a:solidFill>
                  <a:schemeClr val="tx2"/>
                </a:solidFill>
                <a:latin typeface="Helvetica LT Std" pitchFamily="34" charset="0"/>
                <a:cs typeface="Calibri" pitchFamily="34" charset="0"/>
              </a:defRPr>
            </a:lvl1pPr>
          </a:lstStyle>
          <a:p>
            <a:r>
              <a:rPr lang="en-US" altLang="en-US" dirty="0"/>
              <a:t>Author</a:t>
            </a:r>
          </a:p>
        </p:txBody>
      </p:sp>
      <p:sp>
        <p:nvSpPr>
          <p:cNvPr id="9" name="Rectangle 9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1009528" y="368932"/>
            <a:ext cx="9662160" cy="1981200"/>
          </a:xfrm>
        </p:spPr>
        <p:txBody>
          <a:bodyPr anchor="b" anchorCtr="0">
            <a:normAutofit/>
          </a:bodyPr>
          <a:lstStyle>
            <a:lvl1pPr algn="l">
              <a:lnSpc>
                <a:spcPts val="4400"/>
              </a:lnSpc>
              <a:defRPr sz="4000" b="1">
                <a:solidFill>
                  <a:schemeClr val="tx2"/>
                </a:solidFill>
                <a:latin typeface="Helvetica LT Std" pitchFamily="34" charset="0"/>
                <a:cs typeface="Times New Roman" pitchFamily="18" charset="0"/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12" name="Rectangle 11"/>
          <p:cNvSpPr/>
          <p:nvPr userDrawn="1"/>
        </p:nvSpPr>
        <p:spPr bwMode="auto">
          <a:xfrm>
            <a:off x="0" y="1"/>
            <a:ext cx="543099" cy="2398143"/>
          </a:xfrm>
          <a:prstGeom prst="rect">
            <a:avLst/>
          </a:prstGeom>
          <a:solidFill>
            <a:srgbClr val="C1CD23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5" name="Straight Connector 14"/>
          <p:cNvCxnSpPr/>
          <p:nvPr userDrawn="1"/>
        </p:nvCxnSpPr>
        <p:spPr bwMode="auto">
          <a:xfrm>
            <a:off x="1098200" y="2448468"/>
            <a:ext cx="10593057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" name="Rectangle 13"/>
          <p:cNvSpPr/>
          <p:nvPr userDrawn="1"/>
        </p:nvSpPr>
        <p:spPr bwMode="auto">
          <a:xfrm>
            <a:off x="0" y="2510288"/>
            <a:ext cx="543099" cy="434771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ts val="2500"/>
              </a:lnSpc>
              <a:spcBef>
                <a:spcPct val="0"/>
              </a:spcBef>
              <a:spcAft>
                <a:spcPts val="1000"/>
              </a:spcAft>
              <a:buClr>
                <a:srgbClr val="FDAA03"/>
              </a:buClr>
              <a:buSzTx/>
              <a:buFontTx/>
              <a:buNone/>
              <a:tabLst/>
            </a:pP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  <p:pic>
        <p:nvPicPr>
          <p:cNvPr id="4" name="Picture 3" descr="cms_logo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200" y="6019800"/>
            <a:ext cx="2438400" cy="660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6477000"/>
            <a:ext cx="1724837" cy="381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12800" y="274638"/>
            <a:ext cx="10972800" cy="86836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>
              <a:lnSpc>
                <a:spcPts val="3200"/>
              </a:lnSpc>
              <a:defRPr lang="en-US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812800" y="1447800"/>
            <a:ext cx="10972800" cy="4678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spcAft>
                <a:spcPts val="600"/>
              </a:spcAft>
              <a:defRPr lang="en-US" smtClean="0"/>
            </a:lvl1pPr>
            <a:lvl2pPr>
              <a:spcAft>
                <a:spcPts val="600"/>
              </a:spcAft>
              <a:defRPr lang="en-US" smtClean="0"/>
            </a:lvl2pPr>
            <a:lvl3pPr>
              <a:spcAft>
                <a:spcPts val="600"/>
              </a:spcAft>
              <a:defRPr lang="en-US" smtClean="0"/>
            </a:lvl3pPr>
            <a:lvl4pPr marL="1027113" indent="-280988">
              <a:buClr>
                <a:schemeClr val="tx2"/>
              </a:buClr>
              <a:defRPr lang="en-US" smtClean="0"/>
            </a:lvl4pPr>
            <a:lvl5pPr marL="1319213" indent="-228600">
              <a:buClr>
                <a:schemeClr val="tx2"/>
              </a:buClr>
              <a:buSzPct val="60000"/>
              <a:buFont typeface="Wingdings" pitchFamily="2" charset="2"/>
              <a:buChar char="q"/>
              <a:tabLst/>
              <a:defRPr lang="en-US" smtClean="0"/>
            </a:lvl5pPr>
            <a:lvl6pPr marL="1608138" indent="-228600">
              <a:buClr>
                <a:schemeClr val="tx2"/>
              </a:buClr>
              <a:buFont typeface="Helvetica LT Std" pitchFamily="34" charset="0"/>
              <a:buChar char="–"/>
              <a:tabLst/>
              <a:defRPr lang="en-US" smtClean="0"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98440" y="93030"/>
            <a:ext cx="661021" cy="1809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lang="en-US" smtClean="0"/>
            </a:lvl1pPr>
          </a:lstStyle>
          <a:p>
            <a:fld id="{295008BC-DA31-4D19-837B-EFA4386B05F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/>
          <p:cNvCxnSpPr>
            <a:stCxn id="6" idx="3"/>
            <a:endCxn id="6" idx="3"/>
          </p:cNvCxnSpPr>
          <p:nvPr userDrawn="1"/>
        </p:nvCxnSpPr>
        <p:spPr>
          <a:xfrm>
            <a:off x="11859461" y="183489"/>
            <a:ext cx="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 userDrawn="1"/>
        </p:nvCxnSpPr>
        <p:spPr>
          <a:xfrm>
            <a:off x="11785600" y="90459"/>
            <a:ext cx="0" cy="1524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11277600" y="90459"/>
            <a:ext cx="0" cy="1524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12192" y="726480"/>
            <a:ext cx="9956800" cy="7124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2192" y="1559470"/>
            <a:ext cx="9956800" cy="4566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68992" y="6492876"/>
            <a:ext cx="7230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</a:defRPr>
            </a:lvl1pPr>
          </a:lstStyle>
          <a:p>
            <a:fld id="{295008BC-DA31-4D19-837B-EFA4386B05F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320800" cy="6858000"/>
          </a:xfrm>
          <a:prstGeom prst="rect">
            <a:avLst/>
          </a:prstGeom>
          <a:solidFill>
            <a:srgbClr val="BED1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2" r="23077"/>
          <a:stretch/>
        </p:blipFill>
        <p:spPr>
          <a:xfrm>
            <a:off x="-508000" y="56828"/>
            <a:ext cx="1828800" cy="705173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4284956" y="6567715"/>
            <a:ext cx="37176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/>
              <a:t>Internal</a:t>
            </a:r>
            <a:r>
              <a:rPr lang="en-US" sz="800" baseline="0"/>
              <a:t> Distribution Only—Not </a:t>
            </a:r>
            <a:r>
              <a:rPr lang="en-US" sz="800" baseline="0" dirty="0"/>
              <a:t>for Public Release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820468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49" r:id="rId8"/>
    <p:sldLayoutId id="2147483650" r:id="rId9"/>
    <p:sldLayoutId id="2147483658" r:id="rId10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2"/>
          </a:solidFill>
          <a:latin typeface="Trebuchet MS" panose="020B0603020202020204" pitchFamily="34" charset="0"/>
          <a:ea typeface="+mj-ea"/>
          <a:cs typeface="+mj-cs"/>
        </a:defRPr>
      </a:lvl1pPr>
    </p:titleStyle>
    <p:bodyStyle>
      <a:lvl1pPr marL="342900" indent="-230188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lang="en-US" sz="1800" kern="1200" smtClean="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itchFamily="34" charset="0"/>
        <a:buChar char="–"/>
        <a:defRPr lang="en-US" sz="1800" kern="1200" smtClean="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lang="en-US" sz="1800" kern="1200" smtClean="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itchFamily="34" charset="0"/>
        <a:buChar char="–"/>
        <a:defRPr lang="en-US" sz="1800" kern="1200" smtClean="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defRPr lang="en-US" sz="18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2192" y="1524000"/>
            <a:ext cx="9956800" cy="4800600"/>
          </a:xfrm>
        </p:spPr>
        <p:txBody>
          <a:bodyPr>
            <a:normAutofit/>
          </a:bodyPr>
          <a:lstStyle/>
          <a:p>
            <a:r>
              <a:rPr lang="en-US" dirty="0" smtClean="0"/>
              <a:t>Status roundtable</a:t>
            </a:r>
          </a:p>
          <a:p>
            <a:r>
              <a:rPr lang="en-US" dirty="0" smtClean="0"/>
              <a:t>Project logo</a:t>
            </a:r>
          </a:p>
          <a:p>
            <a:r>
              <a:rPr lang="en-US" dirty="0" smtClean="0"/>
              <a:t>MESC conference</a:t>
            </a:r>
          </a:p>
          <a:p>
            <a:pPr lvl="1"/>
            <a:r>
              <a:rPr lang="en-US" dirty="0" smtClean="0"/>
              <a:t>Poplin session discussion topics</a:t>
            </a:r>
            <a:endParaRPr lang="en-US" dirty="0" smtClean="0"/>
          </a:p>
          <a:p>
            <a:r>
              <a:rPr lang="en-US" dirty="0" smtClean="0"/>
              <a:t>Project web site</a:t>
            </a:r>
          </a:p>
          <a:p>
            <a:r>
              <a:rPr lang="en-US" dirty="0" smtClean="0"/>
              <a:t>Next week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89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1062" y="737264"/>
            <a:ext cx="9956800" cy="712465"/>
          </a:xfrm>
        </p:spPr>
        <p:txBody>
          <a:bodyPr/>
          <a:lstStyle/>
          <a:p>
            <a:r>
              <a:rPr lang="en-US" dirty="0" smtClean="0"/>
              <a:t>Status Roundtable - CNSI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1062" y="1692276"/>
            <a:ext cx="9308208" cy="4800600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smtClean="0"/>
              <a:t>Last week</a:t>
            </a:r>
            <a:r>
              <a:rPr lang="en-US" b="1" dirty="0" smtClean="0"/>
              <a:t>:</a:t>
            </a:r>
            <a:endParaRPr lang="en-US" b="1" dirty="0"/>
          </a:p>
          <a:p>
            <a:r>
              <a:rPr lang="en-US" b="1" dirty="0" smtClean="0"/>
              <a:t> </a:t>
            </a:r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r>
              <a:rPr lang="en-US" b="1" dirty="0" smtClean="0"/>
              <a:t>This </a:t>
            </a:r>
            <a:r>
              <a:rPr lang="en-US" b="1" dirty="0"/>
              <a:t>week</a:t>
            </a:r>
            <a:r>
              <a:rPr lang="en-US" b="1" dirty="0" smtClean="0"/>
              <a:t>: </a:t>
            </a:r>
            <a:endParaRPr lang="en-US" b="1" dirty="0" smtClean="0"/>
          </a:p>
          <a:p>
            <a:r>
              <a:rPr lang="en-US" b="1" dirty="0" smtClean="0"/>
              <a:t>Blockers</a:t>
            </a:r>
            <a:r>
              <a:rPr lang="en-US" b="1" dirty="0"/>
              <a:t>?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2057400"/>
            <a:ext cx="7086600" cy="3471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297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Status Roundtable - MITRE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Last week: </a:t>
            </a:r>
            <a:r>
              <a:rPr lang="en-US" dirty="0" smtClean="0"/>
              <a:t>Finalized project logo, finalized MESC presentation, crafted discussion topics for Poplin MESC session, added content to </a:t>
            </a:r>
            <a:r>
              <a:rPr lang="en-US" dirty="0" err="1" smtClean="0"/>
              <a:t>projectpoplin.org</a:t>
            </a:r>
            <a:r>
              <a:rPr lang="en-US" dirty="0" smtClean="0"/>
              <a:t>, ordered 50 Poplin buttons, scheduled Poplin WG dinner, continued </a:t>
            </a:r>
            <a:r>
              <a:rPr lang="en-US" dirty="0"/>
              <a:t>investigation of open source service registration and discovery </a:t>
            </a:r>
            <a:r>
              <a:rPr lang="en-US" dirty="0" smtClean="0"/>
              <a:t>solutions</a:t>
            </a:r>
          </a:p>
          <a:p>
            <a:r>
              <a:rPr lang="en-US" b="1" dirty="0" smtClean="0"/>
              <a:t>This </a:t>
            </a:r>
            <a:r>
              <a:rPr lang="en-US" b="1" dirty="0" smtClean="0"/>
              <a:t>week: </a:t>
            </a:r>
            <a:r>
              <a:rPr lang="en-US" dirty="0" smtClean="0"/>
              <a:t>Continue investigation of open source service registration and discovery solutions, starting collecting and generating service definition materials</a:t>
            </a:r>
          </a:p>
          <a:p>
            <a:r>
              <a:rPr lang="en-US" b="1" dirty="0" smtClean="0"/>
              <a:t>Blockers?: </a:t>
            </a:r>
            <a:r>
              <a:rPr lang="en-US" dirty="0" smtClean="0"/>
              <a:t>None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13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Status Roundtable - Vermont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Last week: </a:t>
            </a:r>
            <a:r>
              <a:rPr lang="en-US" dirty="0" smtClean="0"/>
              <a:t>Progressing on schedule with service definition development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b="1" dirty="0" smtClean="0"/>
          </a:p>
          <a:p>
            <a:r>
              <a:rPr lang="en-US" b="1" dirty="0" smtClean="0"/>
              <a:t>This week: </a:t>
            </a:r>
            <a:r>
              <a:rPr lang="en-US" dirty="0" smtClean="0"/>
              <a:t>MESC, s</a:t>
            </a:r>
            <a:r>
              <a:rPr lang="en-US" dirty="0" smtClean="0"/>
              <a:t>print </a:t>
            </a:r>
            <a:r>
              <a:rPr lang="en-US" dirty="0" smtClean="0"/>
              <a:t>tasks</a:t>
            </a:r>
          </a:p>
          <a:p>
            <a:r>
              <a:rPr lang="en-US" b="1" dirty="0" smtClean="0"/>
              <a:t>Blockers?: </a:t>
            </a:r>
            <a:r>
              <a:rPr lang="en-US" dirty="0" smtClean="0"/>
              <a:t>None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4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7252302"/>
              </p:ext>
            </p:extLst>
          </p:nvPr>
        </p:nvGraphicFramePr>
        <p:xfrm>
          <a:off x="1828800" y="2286000"/>
          <a:ext cx="9956800" cy="239998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05840"/>
                <a:gridCol w="816131"/>
                <a:gridCol w="864495"/>
                <a:gridCol w="695223"/>
                <a:gridCol w="1227219"/>
                <a:gridCol w="1976851"/>
                <a:gridCol w="671041"/>
              </a:tblGrid>
              <a:tr h="221083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Task</a:t>
                      </a:r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 dirty="0">
                          <a:effectLst/>
                        </a:rPr>
                        <a:t>Status</a:t>
                      </a:r>
                      <a:endParaRPr lang="en-US" sz="700" b="1" i="0" u="none" strike="noStrike" dirty="0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Assigned To</a:t>
                      </a:r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LOE SWAG</a:t>
                      </a:r>
                      <a:br>
                        <a:rPr lang="en-US" sz="700" u="none" strike="noStrike">
                          <a:effectLst/>
                        </a:rPr>
                      </a:br>
                      <a:r>
                        <a:rPr lang="en-US" sz="700" u="none" strike="noStrike">
                          <a:effectLst/>
                        </a:rPr>
                        <a:t>(S/M/L/XL)</a:t>
                      </a:r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Due Date</a:t>
                      </a:r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Comments/Notes</a:t>
                      </a:r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Sprint count</a:t>
                      </a:r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Case Management Service Definition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Client/Member Management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48412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12/1/17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Process definitions - Process flow diagrams, Process descriptions (UML)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 dirty="0">
                          <a:effectLst/>
                        </a:rPr>
                        <a:t>L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10/20/17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7 high-level processes in MM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u="none" strike="noStrike">
                          <a:effectLst/>
                        </a:rPr>
                        <a:t>2</a:t>
                      </a:r>
                      <a:endParaRPr lang="is-I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Object definitions - Context, class, interaction, ER diagrams (UML / SysML)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 dirty="0">
                          <a:effectLst/>
                        </a:rPr>
                        <a:t>L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11/3/17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Resource definitions - Sample resource template with required fields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 dirty="0">
                          <a:effectLst/>
                        </a:rPr>
                        <a:t>M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11/27/17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API Specification - Sample API spec with required fields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 dirty="0">
                          <a:effectLst/>
                        </a:rPr>
                        <a:t>M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11/27/17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Service Management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In Progress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10/1/17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363092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Process definitions - Process flow diagrams, Process descriptions (UML)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 dirty="0">
                          <a:effectLst/>
                        </a:rPr>
                        <a:t>XL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8/25/17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19 high-level processes in Care Management. 1 high-level process in Operations Management. Several interactions with other areas.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u="none" strike="noStrike">
                          <a:effectLst/>
                        </a:rPr>
                        <a:t>2</a:t>
                      </a:r>
                      <a:endParaRPr lang="is-I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Object definitions - Context, class, interaction, ER diagrams (UML / SysML)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XL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9/8/17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u="none" strike="noStrike">
                          <a:effectLst/>
                        </a:rPr>
                        <a:t>2</a:t>
                      </a:r>
                      <a:endParaRPr lang="is-I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Resource definitions - Sample resource template with required fields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L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9/15/17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API Specification - Sample API spec with required fields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L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9/22/17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Eligibility &amp; Enrollment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6825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12/1/17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5 high-level processes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Process definitions - Process flow diagrams, Process descriptions (UML)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XL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10/20/17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u="none" strike="noStrike">
                          <a:effectLst/>
                        </a:rPr>
                        <a:t>2</a:t>
                      </a:r>
                      <a:endParaRPr lang="is-I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Object definitions - Context, class, interaction, ER diagrams (UML / SysML)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XL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11/3/17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Resource definitions - Sample resource template with required fields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L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11/27/17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  <a:tr h="121031">
                <a:tc>
                  <a:txBody>
                    <a:bodyPr/>
                    <a:lstStyle/>
                    <a:p>
                      <a:pPr algn="l" fontAlgn="t"/>
                      <a:r>
                        <a:rPr lang="en-US" sz="700" u="none" strike="noStrike">
                          <a:effectLst/>
                        </a:rPr>
                        <a:t>                    API Specification - Sample API spec with required fields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Not Started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CJ, Tim, Andrew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700" u="none" strike="noStrike">
                          <a:effectLst/>
                        </a:rPr>
                        <a:t>L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mr-IN" sz="700" u="none" strike="noStrike">
                          <a:effectLst/>
                        </a:rPr>
                        <a:t>11/27/17</a:t>
                      </a:r>
                      <a:endParaRPr lang="mr-IN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u="none" strike="noStrike" dirty="0">
                          <a:effectLst/>
                        </a:rPr>
                        <a:t>1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069" marR="8069" marT="8069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4850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Logo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601200" y="726480"/>
            <a:ext cx="914400" cy="7124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657600" y="3222415"/>
            <a:ext cx="762000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5092" y="2286000"/>
            <a:ext cx="6731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273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MESC Preconference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Preconference session on Poplin, Room 318, 2-4pm</a:t>
            </a:r>
          </a:p>
          <a:p>
            <a:r>
              <a:rPr lang="en-US" dirty="0"/>
              <a:t>Dinner scheduled Monday night for Poplin WG, Pratt Street Ale House, at 6-8pm</a:t>
            </a:r>
          </a:p>
          <a:p>
            <a:pPr lvl="1"/>
            <a:r>
              <a:rPr lang="en-US" dirty="0"/>
              <a:t>Robert Klopp accepted from CA, which may be a good sign</a:t>
            </a:r>
            <a:r>
              <a:rPr lang="mr-IN" dirty="0"/>
              <a:t>…</a:t>
            </a:r>
            <a:endParaRPr lang="en-US" dirty="0"/>
          </a:p>
          <a:p>
            <a:r>
              <a:rPr lang="en-US" dirty="0" smtClean="0"/>
              <a:t>Scheduling </a:t>
            </a:r>
            <a:r>
              <a:rPr lang="en-US" dirty="0"/>
              <a:t>meetings with Charlie Goldberg at Molina, Ed </a:t>
            </a:r>
            <a:r>
              <a:rPr lang="en-US" dirty="0" smtClean="0"/>
              <a:t>Dolly</a:t>
            </a:r>
          </a:p>
          <a:p>
            <a:r>
              <a:rPr lang="en-US" dirty="0" smtClean="0"/>
              <a:t>”What is #Poplin” buttons to wear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0280" y="3728977"/>
            <a:ext cx="2438400" cy="2438400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>
            <a:off x="6019800" y="3770189"/>
            <a:ext cx="2438400" cy="2438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7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MESC Poplin Preconference Discussion 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2192" y="1559470"/>
            <a:ext cx="9956800" cy="484133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Feedback on Poplin mission and direction</a:t>
            </a:r>
          </a:p>
          <a:p>
            <a:pPr lvl="1"/>
            <a:r>
              <a:rPr lang="en-US" dirty="0"/>
              <a:t>What do you like, don’t like?</a:t>
            </a:r>
          </a:p>
          <a:p>
            <a:pPr lvl="1"/>
            <a:r>
              <a:rPr lang="en-US" dirty="0"/>
              <a:t>What are we missing?</a:t>
            </a:r>
          </a:p>
          <a:p>
            <a:r>
              <a:rPr lang="en-US" dirty="0"/>
              <a:t>Feedback on service definitions</a:t>
            </a:r>
          </a:p>
          <a:p>
            <a:pPr lvl="1"/>
            <a:r>
              <a:rPr lang="en-US" dirty="0"/>
              <a:t>Will they help?</a:t>
            </a:r>
          </a:p>
          <a:p>
            <a:pPr lvl="1"/>
            <a:r>
              <a:rPr lang="en-US" dirty="0"/>
              <a:t>Would you use them</a:t>
            </a:r>
            <a:r>
              <a:rPr lang="en-US" dirty="0" smtClean="0"/>
              <a:t>?</a:t>
            </a:r>
          </a:p>
          <a:p>
            <a:r>
              <a:rPr lang="en-US" dirty="0" smtClean="0"/>
              <a:t>Poplin Governance</a:t>
            </a:r>
            <a:endParaRPr lang="en-US" dirty="0"/>
          </a:p>
          <a:p>
            <a:r>
              <a:rPr lang="en-US" dirty="0"/>
              <a:t>Interoperability use cases for prototype </a:t>
            </a:r>
            <a:r>
              <a:rPr lang="en-US" dirty="0" smtClean="0"/>
              <a:t>development</a:t>
            </a:r>
          </a:p>
          <a:p>
            <a:pPr lvl="1"/>
            <a:r>
              <a:rPr lang="en-US" dirty="0" smtClean="0"/>
              <a:t>Poll of data standards</a:t>
            </a:r>
            <a:endParaRPr lang="en-US" dirty="0"/>
          </a:p>
          <a:p>
            <a:pPr lvl="1"/>
            <a:r>
              <a:rPr lang="en-US" dirty="0"/>
              <a:t>Between two or more states</a:t>
            </a:r>
          </a:p>
          <a:p>
            <a:pPr lvl="1"/>
            <a:r>
              <a:rPr lang="en-US" dirty="0"/>
              <a:t>Something that can highlight capabilities of Poplin over what’s available today</a:t>
            </a:r>
          </a:p>
          <a:p>
            <a:r>
              <a:rPr lang="en-US" dirty="0"/>
              <a:t>Security / trust framework (This could easily consume the entire session, depending on attendees…)</a:t>
            </a:r>
          </a:p>
          <a:p>
            <a:pPr lvl="1"/>
            <a:r>
              <a:rPr lang="en-US" dirty="0"/>
              <a:t>Challenges</a:t>
            </a:r>
          </a:p>
          <a:p>
            <a:pPr lvl="1"/>
            <a:r>
              <a:rPr lang="en-US" dirty="0" smtClean="0"/>
              <a:t>Recommendations</a:t>
            </a:r>
          </a:p>
          <a:p>
            <a:r>
              <a:rPr lang="en-US" dirty="0" smtClean="0"/>
              <a:t>Would </a:t>
            </a:r>
            <a:r>
              <a:rPr lang="en-US" dirty="0"/>
              <a:t>you be interested in participating in Poplin?</a:t>
            </a:r>
          </a:p>
          <a:p>
            <a:pPr lvl="1"/>
            <a:r>
              <a:rPr lang="en-US" dirty="0"/>
              <a:t>In what capacity?</a:t>
            </a:r>
          </a:p>
          <a:p>
            <a:pPr lvl="1"/>
            <a:r>
              <a:rPr lang="en-US" dirty="0"/>
              <a:t>What resources can you commit?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425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Web 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Projectpoplin.org</a:t>
            </a:r>
            <a:endParaRPr lang="en-US" dirty="0" smtClean="0"/>
          </a:p>
          <a:p>
            <a:r>
              <a:rPr lang="en-US" dirty="0" smtClean="0"/>
              <a:t>A lot of content has been added</a:t>
            </a:r>
          </a:p>
          <a:p>
            <a:r>
              <a:rPr lang="en-US" dirty="0" smtClean="0"/>
              <a:t>Comments welcome!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82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MESC conference</a:t>
            </a:r>
          </a:p>
          <a:p>
            <a:r>
              <a:rPr lang="en-US" dirty="0" smtClean="0"/>
              <a:t>Sprint 3 tasks</a:t>
            </a:r>
          </a:p>
          <a:p>
            <a:pPr lvl="1"/>
            <a:r>
              <a:rPr lang="en-US" dirty="0" smtClean="0"/>
              <a:t>Continual </a:t>
            </a:r>
            <a:r>
              <a:rPr lang="en-US" dirty="0" smtClean="0"/>
              <a:t>progress on functional areas</a:t>
            </a:r>
          </a:p>
          <a:p>
            <a:pPr lvl="1"/>
            <a:r>
              <a:rPr lang="en-US" dirty="0" smtClean="0"/>
              <a:t>Capture updates in project tracking </a:t>
            </a:r>
            <a:r>
              <a:rPr lang="en-US" dirty="0" smtClean="0"/>
              <a:t>tool</a:t>
            </a:r>
          </a:p>
          <a:p>
            <a:r>
              <a:rPr lang="en-US" dirty="0" smtClean="0"/>
              <a:t>Standup channel on Slack</a:t>
            </a:r>
          </a:p>
          <a:p>
            <a:r>
              <a:rPr lang="en-US" dirty="0" smtClean="0"/>
              <a:t>Working Group meeting?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008BC-DA31-4D19-837B-EFA4386B05F5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426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MITRE Corporate Colors">
      <a:dk1>
        <a:sysClr val="windowText" lastClr="000000"/>
      </a:dk1>
      <a:lt1>
        <a:sysClr val="window" lastClr="FFFFFF"/>
      </a:lt1>
      <a:dk2>
        <a:srgbClr val="005B94"/>
      </a:dk2>
      <a:lt2>
        <a:srgbClr val="CFDEEA"/>
      </a:lt2>
      <a:accent1>
        <a:srgbClr val="00B3DC"/>
      </a:accent1>
      <a:accent2>
        <a:srgbClr val="F7901E"/>
      </a:accent2>
      <a:accent3>
        <a:srgbClr val="FFE23C"/>
      </a:accent3>
      <a:accent4>
        <a:srgbClr val="C1CD23"/>
      </a:accent4>
      <a:accent5>
        <a:srgbClr val="C6401D"/>
      </a:accent5>
      <a:accent6>
        <a:srgbClr val="FFFFFF"/>
      </a:accent6>
      <a:hlink>
        <a:srgbClr val="005F9E"/>
      </a:hlink>
      <a:folHlink>
        <a:srgbClr val="800080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Mod val="40000"/>
            <a:lumOff val="60000"/>
          </a:schemeClr>
        </a:solidFill>
      </a:spPr>
      <a:bodyPr rtlCol="0" anchor="t"/>
      <a:lstStyle>
        <a:defPPr>
          <a:defRPr sz="12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AMH Partnership--Template 20150212.potx" id="{E3E7DF17-9915-4A0A-8A69-379FC87FA219}" vid="{3B648C31-F8F5-4679-A9E6-11D93A2C87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MITRE Work" ma:contentTypeID="0x010100823A99C636F7423283FB0D200866C6130058962E164FD14646B65BD0D4BDD40A0E" ma:contentTypeVersion="1" ma:contentTypeDescription="Materials and documents that contain MITRE authored content and other content directly attributable to MITRE and its work" ma:contentTypeScope="" ma:versionID="ab73289778e83d0700725df461c3689b">
  <xsd:schema xmlns:xsd="http://www.w3.org/2001/XMLSchema" xmlns:xs="http://www.w3.org/2001/XMLSchema" xmlns:p="http://schemas.microsoft.com/office/2006/metadata/properties" xmlns:ns1="http://schemas.microsoft.com/sharepoint/v3" xmlns:ns2="http://schemas.microsoft.com/sharepoint/v3/fields" targetNamespace="http://schemas.microsoft.com/office/2006/metadata/properties" ma:root="true" ma:fieldsID="e207f629e9ef5d09050449f693559770" ns1:_="" ns2:_="">
    <xsd:import namespace="http://schemas.microsoft.com/sharepoint/v3"/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Contributor" minOccurs="0"/>
                <xsd:element ref="ns1:MITRE_x0020_Sensitivity"/>
                <xsd:element ref="ns1:Release_x0020_Statement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MITRE_x0020_Sensitivity" ma:index="10" ma:displayName="Sensitivity" ma:default="Internal MITRE Information" ma:internalName="MITRE_x0020_Sensitivity">
      <xsd:simpleType>
        <xsd:restriction base="dms:Choice">
          <xsd:enumeration value="Public Information"/>
          <xsd:enumeration value="Internal MITRE Information"/>
          <xsd:enumeration value="Sensitive Information"/>
          <xsd:enumeration value="Highly Sensitive Information"/>
        </xsd:restriction>
      </xsd:simpleType>
    </xsd:element>
    <xsd:element name="Release_x0020_Statement" ma:index="11" ma:displayName="Release Statement" ma:default="For Internal MITRE Use" ma:internalName="Release_x0020_Statement">
      <xsd:simpleType>
        <xsd:union memberTypes="dms:Text">
          <xsd:simpleType>
            <xsd:restriction base="dms:Choice">
              <xsd:enumeration value="Approved for Public Release"/>
              <xsd:enumeration value="For Internal MITRE Use"/>
              <xsd:enumeration value="For Release to All Sponsors"/>
              <xsd:enumeration value="For Limited Internal MITRE Use"/>
              <xsd:enumeration value="For Limited External Release"/>
              <xsd:enumeration value="Privileged: Sensitive Personal Information"/>
              <xsd:enumeration value="MITRE Proprietary"/>
              <xsd:enumeration value="Source Selection Sensitive"/>
              <xsd:enumeration value="Restricted: Highly Sensitive Personal Information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Contributor" ma:index="9" nillable="true" ma:displayName="Contributor" ma:description="One or more people or organizations that contributed to this resource" ma:internalName="_Contributor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8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ITRE_x0020_Sensitivity xmlns="http://schemas.microsoft.com/sharepoint/v3">Internal MITRE Information</MITRE_x0020_Sensitivity>
    <_Contributor xmlns="http://schemas.microsoft.com/sharepoint/v3/fields" xsi:nil="true"/>
    <Release_x0020_Statement xmlns="http://schemas.microsoft.com/sharepoint/v3">For Internal MITRE Use</Release_x0020_Statement>
  </documentManagement>
</p:properties>
</file>

<file path=customXml/itemProps1.xml><?xml version="1.0" encoding="utf-8"?>
<ds:datastoreItem xmlns:ds="http://schemas.openxmlformats.org/officeDocument/2006/customXml" ds:itemID="{6952A377-355C-48AD-9C1C-8BDCECEA822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79D1AB3-61E6-49CE-A202-6C87A7ACF11F}">
  <ds:schemaRefs>
    <ds:schemaRef ds:uri="http://schemas.microsoft.com/office/2006/metadata/customXsn"/>
  </ds:schemaRefs>
</ds:datastoreItem>
</file>

<file path=customXml/itemProps3.xml><?xml version="1.0" encoding="utf-8"?>
<ds:datastoreItem xmlns:ds="http://schemas.openxmlformats.org/officeDocument/2006/customXml" ds:itemID="{09EA95C7-BE2A-4286-8E71-7F1724D23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70F987F4-B58D-4CA5-980A-F3CE4EC64D31}">
  <ds:schemaRefs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elements/1.1/"/>
    <ds:schemaRef ds:uri="http://purl.org/dc/dcmitype/"/>
    <ds:schemaRef ds:uri="http://schemas.microsoft.com/sharepoint/v3/fields"/>
    <ds:schemaRef ds:uri="http://schemas.microsoft.com/sharepoint/v3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70038</TotalTime>
  <Words>663</Words>
  <Application>Microsoft Macintosh PowerPoint</Application>
  <PresentationFormat>Widescreen</PresentationFormat>
  <Paragraphs>173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Calibri</vt:lpstr>
      <vt:lpstr>Helvetica LT Std</vt:lpstr>
      <vt:lpstr>Mangal</vt:lpstr>
      <vt:lpstr>Times New Roman</vt:lpstr>
      <vt:lpstr>Trebuchet MS</vt:lpstr>
      <vt:lpstr>Verdana</vt:lpstr>
      <vt:lpstr>Wingdings</vt:lpstr>
      <vt:lpstr>Arial</vt:lpstr>
      <vt:lpstr>Office Theme</vt:lpstr>
      <vt:lpstr>Agenda</vt:lpstr>
      <vt:lpstr>Status Roundtable - CNSI</vt:lpstr>
      <vt:lpstr>Status Roundtable - MITRE</vt:lpstr>
      <vt:lpstr>Status Roundtable - Vermont</vt:lpstr>
      <vt:lpstr>Project Logo</vt:lpstr>
      <vt:lpstr>MESC Preconference</vt:lpstr>
      <vt:lpstr>MESC Poplin Preconference Discussion Topics</vt:lpstr>
      <vt:lpstr>Project Web Site</vt:lpstr>
      <vt:lpstr>Next week</vt:lpstr>
    </vt:vector>
  </TitlesOfParts>
  <Company>The MITRE Corporation</Company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Advancing Medicaid IT Enterprise DSG Director Quarterly Status 2017-01-27 wip 01-13</dc:title>
  <dc:creator>Vince Cordivano</dc:creator>
  <dc:description/>
  <cp:lastModifiedBy>Hill, Dave</cp:lastModifiedBy>
  <cp:revision>2328</cp:revision>
  <cp:lastPrinted>2017-01-20T15:08:41Z</cp:lastPrinted>
  <dcterms:created xsi:type="dcterms:W3CDTF">2012-10-22T21:49:00Z</dcterms:created>
  <dcterms:modified xsi:type="dcterms:W3CDTF">2017-08-11T17:39:12Z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0x010100823A99C636F7423283FB0D200866C6130058962E164FD14646B65BD0D4BDD40A0E</vt:lpwstr>
  </property>
  <property fmtid="{D5CDD505-2E9C-101B-9397-08002B2CF9AE}" pid="3" name="Deliverable Month">
    <vt:lpwstr>2012 October</vt:lpwstr>
  </property>
  <property fmtid="{D5CDD505-2E9C-101B-9397-08002B2CF9AE}" pid="4" name="Deliverable Type">
    <vt:lpwstr>Monthly Status Report</vt:lpwstr>
  </property>
  <property fmtid="{D5CDD505-2E9C-101B-9397-08002B2CF9AE}" pid="5" name="Document Owner">
    <vt:lpwstr>Gana Moharir</vt:lpwstr>
  </property>
</Properties>
</file>